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3" r:id="rId1"/>
  </p:sldMasterIdLst>
  <p:notesMasterIdLst>
    <p:notesMasterId r:id="rId18"/>
  </p:notesMasterIdLst>
  <p:sldIdLst>
    <p:sldId id="257" r:id="rId2"/>
    <p:sldId id="258" r:id="rId3"/>
    <p:sldId id="260" r:id="rId4"/>
    <p:sldId id="264" r:id="rId5"/>
    <p:sldId id="261" r:id="rId6"/>
    <p:sldId id="359" r:id="rId7"/>
    <p:sldId id="358" r:id="rId8"/>
    <p:sldId id="368" r:id="rId9"/>
    <p:sldId id="355" r:id="rId10"/>
    <p:sldId id="263" r:id="rId11"/>
    <p:sldId id="259" r:id="rId12"/>
    <p:sldId id="372" r:id="rId13"/>
    <p:sldId id="369" r:id="rId14"/>
    <p:sldId id="371" r:id="rId15"/>
    <p:sldId id="370" r:id="rId16"/>
    <p:sldId id="3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B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91" autoAdjust="0"/>
    <p:restoredTop sz="94522"/>
  </p:normalViewPr>
  <p:slideViewPr>
    <p:cSldViewPr snapToGrid="0" snapToObjects="1">
      <p:cViewPr varScale="1">
        <p:scale>
          <a:sx n="105" d="100"/>
          <a:sy n="105" d="100"/>
        </p:scale>
        <p:origin x="47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750B3-DD3F-C545-84C8-97578668CBB3}" type="datetimeFigureOut">
              <a:rPr lang="en-US" smtClean="0"/>
              <a:t>2/21/19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12199-7650-4940-95C3-2070AA24A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09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 </a:t>
            </a:r>
            <a:r>
              <a:rPr lang="en-GB" dirty="0" err="1"/>
              <a:t>Govt</a:t>
            </a:r>
            <a:r>
              <a:rPr lang="en-GB" dirty="0"/>
              <a:t> data to UNESCAP 2015 survey and/or official websites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A0978-DB08-4AFF-9E7B-7837B3BF8B2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1704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6424" indent="-2748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2435" indent="-21921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4044" indent="-21921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5653" indent="-21921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43148" indent="-2192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00642" indent="-2192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58136" indent="-2192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5632" indent="-2192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5CB1F4-A965-4C8A-9450-A80173A02230}" type="slidenum">
              <a:rPr lang="en-AU" altLang="en-US" smtClean="0">
                <a:solidFill>
                  <a:prstClr val="black"/>
                </a:solidFill>
              </a:rPr>
              <a:pPr/>
              <a:t>8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6424" indent="-2748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2435" indent="-21921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4044" indent="-21921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5653" indent="-21921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43148" indent="-2192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00642" indent="-2192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58136" indent="-2192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5632" indent="-2192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5CB1F4-A965-4C8A-9450-A80173A02230}" type="slidenum">
              <a:rPr lang="en-AU" altLang="en-US" smtClean="0">
                <a:solidFill>
                  <a:prstClr val="black"/>
                </a:solidFill>
              </a:rPr>
              <a:pPr/>
              <a:t>9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900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4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64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5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455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4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78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2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95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1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10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7DE6118-2437-4B30-8E3C-4D2BE6020583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56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wrm.org.fj/images/A2J/Court-Annex.pd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fwrm.org.fj/images/A2J/Police-Annex.pdf" TargetMode="External"/><Relationship Id="rId5" Type="http://schemas.openxmlformats.org/officeDocument/2006/relationships/hyperlink" Target="http://www.fwrm.org.fj/images/A2J/LAC-annex.pdf" TargetMode="External"/><Relationship Id="rId4" Type="http://schemas.openxmlformats.org/officeDocument/2006/relationships/hyperlink" Target="http://www.fwrm.org.fj/images/A2J/DPP-Annex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ctrTitle"/>
          </p:nvPr>
        </p:nvSpPr>
        <p:spPr>
          <a:xfrm rot="10800000" flipV="1">
            <a:off x="619578" y="5233782"/>
            <a:ext cx="7745945" cy="351471"/>
          </a:xfrm>
        </p:spPr>
        <p:txBody>
          <a:bodyPr>
            <a:normAutofit fontScale="90000"/>
          </a:bodyPr>
          <a:lstStyle/>
          <a:p>
            <a:pPr marL="11113" indent="-11113">
              <a:defRPr/>
            </a:pPr>
            <a:br>
              <a:rPr lang="en-US" sz="3375" dirty="0">
                <a:solidFill>
                  <a:srgbClr val="330033"/>
                </a:solidFill>
                <a:latin typeface="Times New Roman" charset="0"/>
                <a:cs typeface="Times New Roman" charset="0"/>
                <a:sym typeface="Times New Roman" charset="0"/>
              </a:rPr>
            </a:br>
            <a:br>
              <a:rPr lang="en-US" sz="3375" dirty="0">
                <a:solidFill>
                  <a:srgbClr val="330033"/>
                </a:solidFill>
                <a:latin typeface="Times New Roman" charset="0"/>
                <a:cs typeface="Times New Roman" charset="0"/>
                <a:sym typeface="Times New Roman" charset="0"/>
              </a:rPr>
            </a:br>
            <a:br>
              <a:rPr lang="en-US" sz="3375" dirty="0">
                <a:solidFill>
                  <a:srgbClr val="330033"/>
                </a:solidFill>
                <a:latin typeface="Times New Roman" charset="0"/>
                <a:cs typeface="Times New Roman" charset="0"/>
                <a:sym typeface="Times New Roman" charset="0"/>
              </a:rPr>
            </a:br>
            <a:br>
              <a:rPr lang="en-US" sz="3375" dirty="0">
                <a:solidFill>
                  <a:srgbClr val="330033"/>
                </a:solidFill>
                <a:latin typeface="Times New Roman" charset="0"/>
                <a:cs typeface="Times New Roman" charset="0"/>
                <a:sym typeface="Times New Roman" charset="0"/>
              </a:rPr>
            </a:br>
            <a:r>
              <a:rPr lang="en-AU" dirty="0"/>
              <a:t>Access to Justice and the Pacific: </a:t>
            </a:r>
            <a:br>
              <a:rPr lang="en-AU" dirty="0"/>
            </a:br>
            <a:r>
              <a:rPr lang="en-AU" dirty="0"/>
              <a:t>What next? </a:t>
            </a:r>
            <a:br>
              <a:rPr lang="en-GB" sz="4400" dirty="0"/>
            </a:br>
            <a:r>
              <a:rPr lang="en-GB" sz="3200" dirty="0"/>
              <a:t>Cate Sumner, director, Law &amp; Development Partners</a:t>
            </a:r>
            <a:br>
              <a:rPr lang="en-AU" sz="4400" dirty="0"/>
            </a:br>
            <a:endParaRPr lang="en-US" sz="4219" dirty="0">
              <a:solidFill>
                <a:srgbClr val="330033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AF3A444-1206-AF4E-9443-B36087ECBA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0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489DB-5AD7-9744-ABC6-473F4983B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A40D6-7BED-A449-AD76-675859E2E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7" y="1544595"/>
            <a:ext cx="5030683" cy="447520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Annual Report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Monthly Media Updates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Court User Survey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Press Releases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YouTube videos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Knowledge Products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Collaborate across countries/ regions to build skills and knowledge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0A3B84C3-758B-FF4C-B739-6ACC7B3AE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684" y="178391"/>
            <a:ext cx="4351327" cy="6111197"/>
          </a:xfrm>
        </p:spPr>
      </p:pic>
    </p:spTree>
    <p:extLst>
      <p:ext uri="{BB962C8B-B14F-4D97-AF65-F5344CB8AC3E}">
        <p14:creationId xmlns:p14="http://schemas.microsoft.com/office/powerpoint/2010/main" val="2065250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489DB-5AD7-9744-ABC6-473F4983B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2EED6C-79AD-BF40-B931-092945977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343" y="822325"/>
            <a:ext cx="4013801" cy="51847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A40D6-7BED-A449-AD76-675859E2E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Court Annex </a:t>
            </a:r>
            <a:r>
              <a:rPr lang="en-AU" dirty="0">
                <a:hlinkClick r:id="rId3"/>
              </a:rPr>
              <a:t>http://www.fwrm.org.fj/images/A2J/Court-Annex.pdf</a:t>
            </a:r>
            <a:endParaRPr lang="en-AU" dirty="0"/>
          </a:p>
          <a:p>
            <a:r>
              <a:rPr lang="en-AU" dirty="0"/>
              <a:t> </a:t>
            </a:r>
          </a:p>
          <a:p>
            <a:r>
              <a:rPr lang="en-AU" dirty="0"/>
              <a:t>ODPP Annex </a:t>
            </a:r>
            <a:r>
              <a:rPr lang="en-AU" dirty="0">
                <a:hlinkClick r:id="rId4"/>
              </a:rPr>
              <a:t>http://www.fwrm.org.fj/images/A2J/DPP-Annex.pdf</a:t>
            </a:r>
            <a:endParaRPr lang="en-AU" dirty="0"/>
          </a:p>
          <a:p>
            <a:r>
              <a:rPr lang="en-AU" dirty="0"/>
              <a:t> </a:t>
            </a:r>
          </a:p>
          <a:p>
            <a:r>
              <a:rPr lang="en-AU" dirty="0"/>
              <a:t>Legal Aid Commission Annex </a:t>
            </a:r>
            <a:r>
              <a:rPr lang="en-AU" dirty="0">
                <a:hlinkClick r:id="rId5"/>
              </a:rPr>
              <a:t>http://www.fwrm.org.fj/images/A2J/LAC-annex.pdf</a:t>
            </a:r>
            <a:endParaRPr lang="en-AU" dirty="0"/>
          </a:p>
          <a:p>
            <a:r>
              <a:rPr lang="en-AU" dirty="0"/>
              <a:t> </a:t>
            </a:r>
          </a:p>
          <a:p>
            <a:r>
              <a:rPr lang="en-AU" dirty="0"/>
              <a:t>Police Annex </a:t>
            </a:r>
            <a:r>
              <a:rPr lang="en-AU" dirty="0">
                <a:hlinkClick r:id="rId6"/>
              </a:rPr>
              <a:t>http://www.fwrm.org.fj/images/A2J/Police-Annex.pdf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097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6DA9E-B917-EF42-A4C1-73A7410A1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Listen, look &amp; learn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25202A-1780-F94D-8675-424825E72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1284541"/>
            <a:ext cx="5678488" cy="426034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63F79-117D-4D4E-A9D2-A4AB63D18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to what counterparts are saying and what they need…</a:t>
            </a:r>
          </a:p>
          <a:p>
            <a:r>
              <a:rPr lang="en-AU" sz="3600" dirty="0"/>
              <a:t>to the most marginalised…</a:t>
            </a:r>
          </a:p>
        </p:txBody>
      </p:sp>
    </p:spTree>
    <p:extLst>
      <p:ext uri="{BB962C8B-B14F-4D97-AF65-F5344CB8AC3E}">
        <p14:creationId xmlns:p14="http://schemas.microsoft.com/office/powerpoint/2010/main" val="3643107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56601-8BE5-2E46-B0E2-B7F98627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5F3BC2-6F99-454C-BA52-1680EEF30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0" y="822325"/>
            <a:ext cx="4315228" cy="51847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22FEA-D0DC-C64D-B5B3-E2C114995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Links to:</a:t>
            </a:r>
          </a:p>
          <a:p>
            <a:endParaRPr lang="en-US" sz="2800" dirty="0"/>
          </a:p>
          <a:p>
            <a:r>
              <a:rPr lang="en-US" sz="2800" dirty="0"/>
              <a:t>SHARE</a:t>
            </a:r>
          </a:p>
          <a:p>
            <a:r>
              <a:rPr lang="en-US" sz="2800" dirty="0"/>
              <a:t>INCLUSIVE</a:t>
            </a:r>
          </a:p>
          <a:p>
            <a:r>
              <a:rPr lang="en-US" sz="2800" dirty="0"/>
              <a:t>MARGINALISED</a:t>
            </a:r>
          </a:p>
          <a:p>
            <a:r>
              <a:rPr lang="en-US" sz="2800" dirty="0"/>
              <a:t>PUBLISH with PARTNERS </a:t>
            </a:r>
          </a:p>
        </p:txBody>
      </p:sp>
    </p:spTree>
    <p:extLst>
      <p:ext uri="{BB962C8B-B14F-4D97-AF65-F5344CB8AC3E}">
        <p14:creationId xmlns:p14="http://schemas.microsoft.com/office/powerpoint/2010/main" val="207161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5ACBC-EA01-0140-B82B-6C019C2C3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AFA3A0-0781-224D-B451-A17B6902A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036" y="822325"/>
            <a:ext cx="4414416" cy="51847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FFB02-5C98-1547-9BAA-D036F3B5C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09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0303E-A1D9-2242-A713-84ED5CFBA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8A289FE-5C89-1548-8347-AAE4956F1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8567" y="822325"/>
            <a:ext cx="5351354" cy="51847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B8BF6-83CC-C64A-AEA9-0F6E9A315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93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D05BA-AD67-3E40-AC46-AFB62735D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5400" dirty="0"/>
              <a:t>What will transform women’s access to the formal justice system in the next 10 years? </a:t>
            </a:r>
            <a:endParaRPr lang="en-US" sz="5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2B196-D701-5C4B-B320-4DD11EB54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6C09599-179B-CF43-9FE0-9675EF7522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7203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489DB-5AD7-9744-ABC6-473F4983B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115A33-BBBE-5F44-B391-2D3FBF00F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1194" y="1185862"/>
            <a:ext cx="3086100" cy="44577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A40D6-7BED-A449-AD76-675859E2E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7" y="1791730"/>
            <a:ext cx="5129537" cy="4228070"/>
          </a:xfrm>
        </p:spPr>
        <p:txBody>
          <a:bodyPr>
            <a:normAutofit fontScale="92500"/>
          </a:bodyPr>
          <a:lstStyle/>
          <a:p>
            <a:r>
              <a:rPr lang="en-US" sz="3900" dirty="0"/>
              <a:t>S 	</a:t>
            </a:r>
            <a:r>
              <a:rPr lang="en-US" sz="3500" dirty="0"/>
              <a:t>SHARE</a:t>
            </a:r>
          </a:p>
          <a:p>
            <a:r>
              <a:rPr lang="en-US" sz="3500" dirty="0"/>
              <a:t>I	INCLUSIVE</a:t>
            </a:r>
          </a:p>
          <a:p>
            <a:r>
              <a:rPr lang="en-US" sz="3500" dirty="0"/>
              <a:t>M	MARGINALISED</a:t>
            </a:r>
          </a:p>
          <a:p>
            <a:r>
              <a:rPr lang="en-US" sz="3500" dirty="0"/>
              <a:t>P	PUBLISH with PARTNERS</a:t>
            </a:r>
          </a:p>
          <a:p>
            <a:r>
              <a:rPr lang="en-US" sz="3500" dirty="0"/>
              <a:t>L	LISTEN, LOOK &amp; LEARN</a:t>
            </a:r>
          </a:p>
          <a:p>
            <a:r>
              <a:rPr lang="en-US" sz="3500" dirty="0"/>
              <a:t>E	EVIDENCE </a:t>
            </a:r>
          </a:p>
        </p:txBody>
      </p:sp>
    </p:spTree>
    <p:extLst>
      <p:ext uri="{BB962C8B-B14F-4D97-AF65-F5344CB8AC3E}">
        <p14:creationId xmlns:p14="http://schemas.microsoft.com/office/powerpoint/2010/main" val="144228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489DB-5AD7-9744-ABC6-473F4983B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SHARE:</a:t>
            </a:r>
            <a:br>
              <a:rPr lang="en-US" dirty="0"/>
            </a:br>
            <a:r>
              <a:rPr lang="en-US" dirty="0"/>
              <a:t>Cook Island indicators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332EB1-E7F6-AD43-A8E5-58BE7BFEC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173" y="822325"/>
            <a:ext cx="3614142" cy="51847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A40D6-7BED-A449-AD76-675859E2E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1940011"/>
            <a:ext cx="4389120" cy="4079789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AU" altLang="en-US" sz="2400" dirty="0">
                <a:sym typeface="Wingdings" panose="05000000000000000000" pitchFamily="2" charset="2"/>
              </a:rPr>
              <a:t>Chief Justices decided upon 15 Cook Island indicators in 2011 covering: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a typeface="ＭＳ Ｐゴシック" charset="0"/>
                <a:cs typeface="ＭＳ Ｐゴシック" charset="0"/>
              </a:rPr>
              <a:t>Case management issues</a:t>
            </a:r>
            <a:endParaRPr lang="en-AU" sz="2400" dirty="0">
              <a:sym typeface="Wingdings" panose="05000000000000000000" pitchFamily="2" charset="2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a typeface="ＭＳ Ｐゴシック" charset="0"/>
                <a:cs typeface="ＭＳ Ｐゴシック" charset="0"/>
              </a:rPr>
              <a:t>Affordability and Accessibility for court clients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a typeface="ＭＳ Ｐゴシック" charset="0"/>
                <a:cs typeface="ＭＳ Ｐゴシック" charset="0"/>
              </a:rPr>
              <a:t>Published procedures for the handling of feedback and complaints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19194B"/>
                </a:solidFill>
                <a:ea typeface="ＭＳ Ｐゴシック" charset="0"/>
                <a:cs typeface="ＭＳ Ｐゴシック" charset="0"/>
              </a:rPr>
              <a:t>Resources and Transparency</a:t>
            </a:r>
            <a:endParaRPr lang="en-AU" altLang="en-US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3169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FC045-4098-694B-BBEF-E9708074F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Court transparency 2011-2015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1501F7-9A79-E743-8893-5707B010A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7669" y="2286000"/>
            <a:ext cx="6232800" cy="4022725"/>
          </a:xfrm>
        </p:spPr>
      </p:pic>
    </p:spTree>
    <p:extLst>
      <p:ext uri="{BB962C8B-B14F-4D97-AF65-F5344CB8AC3E}">
        <p14:creationId xmlns:p14="http://schemas.microsoft.com/office/powerpoint/2010/main" val="2323870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489DB-5AD7-9744-ABC6-473F4983B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traffic lights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A40D6-7BED-A449-AD76-675859E2E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Focuses everyone’s minds….including Chief Justices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030D9E4-0828-9347-A793-FDE457730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241" y="822325"/>
            <a:ext cx="5042005" cy="5184775"/>
          </a:xfrm>
        </p:spPr>
      </p:pic>
    </p:spTree>
    <p:extLst>
      <p:ext uri="{BB962C8B-B14F-4D97-AF65-F5344CB8AC3E}">
        <p14:creationId xmlns:p14="http://schemas.microsoft.com/office/powerpoint/2010/main" val="3804072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DB03A-E70A-FE4B-BA17-19BD151CB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Disability Inclusive Reporting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3487E24-F01F-014C-91EB-196A5D7540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413" y="1600201"/>
            <a:ext cx="3662175" cy="452596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8FA13-B552-904D-BED0-B564DE5E3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9320" y="1600201"/>
            <a:ext cx="4754880" cy="47091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/>
              <a:t>UNESCAP Disability Prevalence in the Pacific (2015)</a:t>
            </a:r>
          </a:p>
          <a:p>
            <a:r>
              <a:rPr lang="en-GB" sz="3200" dirty="0"/>
              <a:t>Solomon Islands 14%</a:t>
            </a:r>
          </a:p>
          <a:p>
            <a:r>
              <a:rPr lang="en-GB" sz="3200" dirty="0"/>
              <a:t>PNG 13.4%</a:t>
            </a:r>
          </a:p>
          <a:p>
            <a:r>
              <a:rPr lang="en-GB" sz="3200" dirty="0"/>
              <a:t>Vanuatu 12.3%</a:t>
            </a:r>
          </a:p>
          <a:p>
            <a:r>
              <a:rPr lang="en-GB" sz="3200" dirty="0"/>
              <a:t>RMI 11.7%</a:t>
            </a:r>
          </a:p>
          <a:p>
            <a:r>
              <a:rPr lang="en-GB" sz="3200" dirty="0"/>
              <a:t>FSM 11%</a:t>
            </a:r>
          </a:p>
          <a:p>
            <a:r>
              <a:rPr lang="en-GB" sz="3200" dirty="0"/>
              <a:t>Tonga 8.7%</a:t>
            </a:r>
            <a:endParaRPr lang="en-US" sz="32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B1A8A-E978-9D47-B65B-61C45536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958E2-927E-4D74-A396-FCD1E41B141E}" type="slidenum">
              <a:rPr lang="en-AU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03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D4EC5-F358-A94D-8D80-4D23CD02B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Disability Inclusive Reporting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2D2D9A-8ED7-3B4A-AF1E-81A2B95D5B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830268"/>
            <a:ext cx="3376172" cy="339893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DDC61-792A-024B-A28D-69159938B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3952" y="1600201"/>
            <a:ext cx="454684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/>
              <a:t>With up to 1 in 10 people living with an impairment, Courts need to:</a:t>
            </a:r>
          </a:p>
          <a:p>
            <a:r>
              <a:rPr lang="en-GB" sz="3200" dirty="0">
                <a:solidFill>
                  <a:schemeClr val="tx2"/>
                </a:solidFill>
                <a:ea typeface="+mj-ea"/>
                <a:cs typeface="+mj-cs"/>
              </a:rPr>
              <a:t>Collect</a:t>
            </a:r>
            <a:r>
              <a:rPr lang="en-GB" sz="3200" dirty="0"/>
              <a:t> data on clients with different types of impairments,</a:t>
            </a:r>
          </a:p>
          <a:p>
            <a:r>
              <a:rPr lang="en-GB" sz="3200" dirty="0">
                <a:solidFill>
                  <a:schemeClr val="tx2"/>
                </a:solidFill>
                <a:ea typeface="+mj-ea"/>
                <a:cs typeface="+mj-cs"/>
              </a:rPr>
              <a:t>Report</a:t>
            </a:r>
            <a:r>
              <a:rPr lang="en-GB" sz="3200" dirty="0"/>
              <a:t> the data in their Annual Reports</a:t>
            </a:r>
          </a:p>
          <a:p>
            <a:r>
              <a:rPr lang="en-GB" sz="3200" dirty="0">
                <a:solidFill>
                  <a:schemeClr val="tx2"/>
                </a:solidFill>
                <a:ea typeface="+mj-ea"/>
                <a:cs typeface="+mj-cs"/>
              </a:rPr>
              <a:t>Engage </a:t>
            </a:r>
            <a:r>
              <a:rPr lang="en-GB" sz="3200" dirty="0"/>
              <a:t>with DPOs to develop action plans on appropriate services.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089A1A-2D09-FB4C-A269-5EACBE1FF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958E2-927E-4D74-A396-FCD1E41B141E}" type="slidenum">
              <a:rPr lang="en-AU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3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077200" y="6571483"/>
            <a:ext cx="2133600" cy="2865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DA0692-1D46-4F6B-93A5-CBA14A8FC347}" type="slidenum">
              <a:rPr lang="en-AU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AU" altLang="en-US" sz="1400" dirty="0">
              <a:solidFill>
                <a:schemeClr val="bg1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8701759-0188-904F-BC68-53D2E803D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6434" y="1557338"/>
            <a:ext cx="6632785" cy="446405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C8BD91-2535-1D47-802E-18D1F344597E}"/>
              </a:ext>
            </a:extLst>
          </p:cNvPr>
          <p:cNvSpPr txBox="1"/>
          <p:nvPr/>
        </p:nvSpPr>
        <p:spPr>
          <a:xfrm>
            <a:off x="1371600" y="822577"/>
            <a:ext cx="3175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MARGINALISED</a:t>
            </a:r>
          </a:p>
        </p:txBody>
      </p:sp>
    </p:spTree>
    <p:extLst>
      <p:ext uri="{BB962C8B-B14F-4D97-AF65-F5344CB8AC3E}">
        <p14:creationId xmlns:p14="http://schemas.microsoft.com/office/powerpoint/2010/main" val="260657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9250"/>
    </mc:Choice>
    <mc:Fallback xmlns="">
      <p:transition spd="slow" advClick="0" advTm="1925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6"/>
          <p:cNvSpPr>
            <a:spLocks noGrp="1" noChangeArrowheads="1"/>
          </p:cNvSpPr>
          <p:nvPr>
            <p:ph type="title"/>
          </p:nvPr>
        </p:nvSpPr>
        <p:spPr>
          <a:xfrm>
            <a:off x="1919536" y="260648"/>
            <a:ext cx="8085138" cy="7210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What did we learn? Palau Fee Waiver</a:t>
            </a:r>
            <a:br>
              <a:rPr lang="en-US" sz="3600" dirty="0"/>
            </a:br>
            <a:endParaRPr lang="en-AU" altLang="en-US" sz="3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15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077200" y="6571483"/>
            <a:ext cx="2133600" cy="2865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DA0692-1D46-4F6B-93A5-CBA14A8FC347}" type="slidenum">
              <a:rPr lang="en-AU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AU" altLang="en-US" sz="1400" dirty="0">
              <a:solidFill>
                <a:schemeClr val="bg1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95E31DF-7A61-914F-987F-F1349CB8F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86163" y="1917638"/>
            <a:ext cx="4464050" cy="334803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A977EB-9FD8-AF4B-A717-D6ED20DE747F}"/>
              </a:ext>
            </a:extLst>
          </p:cNvPr>
          <p:cNvSpPr txBox="1"/>
          <p:nvPr/>
        </p:nvSpPr>
        <p:spPr>
          <a:xfrm>
            <a:off x="803190" y="981697"/>
            <a:ext cx="534235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Collected data from 2011- Oct 2017 and saw no court fee waiver cases brought.</a:t>
            </a:r>
          </a:p>
          <a:p>
            <a:r>
              <a:rPr lang="en-US" sz="3200" dirty="0"/>
              <a:t>Role of information to key stakeholders like MLSC</a:t>
            </a:r>
          </a:p>
          <a:p>
            <a:r>
              <a:rPr lang="en-US" sz="3200" dirty="0"/>
              <a:t>2.5% of civil cases in the COCP now granted a court fee waiver.</a:t>
            </a:r>
          </a:p>
          <a:p>
            <a:r>
              <a:rPr lang="en-US" sz="3200" dirty="0"/>
              <a:t>50% of child custody cases granted a court fee waiver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028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9250"/>
    </mc:Choice>
    <mc:Fallback xmlns="">
      <p:transition spd="slow" advClick="0" advTm="1925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{7EFA3212-1E02-F544-AC77-63E7FD374819}tf10001061</Template>
  <TotalTime>71787</TotalTime>
  <Words>281</Words>
  <Application>Microsoft Macintosh PowerPoint</Application>
  <PresentationFormat>Widescreen</PresentationFormat>
  <Paragraphs>71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ＭＳ Ｐゴシック</vt:lpstr>
      <vt:lpstr>ヒラギノ明朝 ProN W3</vt:lpstr>
      <vt:lpstr>Arial</vt:lpstr>
      <vt:lpstr>Calibri</vt:lpstr>
      <vt:lpstr>Times New Roman</vt:lpstr>
      <vt:lpstr>Tw Cen MT</vt:lpstr>
      <vt:lpstr>Tw Cen MT Condensed</vt:lpstr>
      <vt:lpstr>Wingdings</vt:lpstr>
      <vt:lpstr>Wingdings 3</vt:lpstr>
      <vt:lpstr>Integral</vt:lpstr>
      <vt:lpstr>    Access to Justice and the Pacific:  What next?  Cate Sumner, director, Law &amp; Development Partners </vt:lpstr>
      <vt:lpstr>SIMPLE</vt:lpstr>
      <vt:lpstr>SHARE: Cook Island indicators </vt:lpstr>
      <vt:lpstr>Court transparency 2011-2015</vt:lpstr>
      <vt:lpstr>Simple traffic lights</vt:lpstr>
      <vt:lpstr>Disability Inclusive Reporting</vt:lpstr>
      <vt:lpstr>Disability Inclusive Reporting</vt:lpstr>
      <vt:lpstr>PowerPoint Presentation</vt:lpstr>
      <vt:lpstr>What did we learn? Palau Fee Waiver </vt:lpstr>
      <vt:lpstr>publications</vt:lpstr>
      <vt:lpstr>Publications</vt:lpstr>
      <vt:lpstr>Listen, look &amp; learn</vt:lpstr>
      <vt:lpstr>EVIDENCE</vt:lpstr>
      <vt:lpstr>PowerPoint Presentation</vt:lpstr>
      <vt:lpstr>PowerPoint Presentation</vt:lpstr>
      <vt:lpstr>What will transform women’s access to the formal justice system in the next 10 years?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Indonesia Australia Judicial Collaboration 2004-2017  and beyond</dc:title>
  <dc:creator>Leisha Lister</dc:creator>
  <cp:lastModifiedBy>Leisha Lister</cp:lastModifiedBy>
  <cp:revision>84</cp:revision>
  <dcterms:created xsi:type="dcterms:W3CDTF">2017-04-26T10:35:19Z</dcterms:created>
  <dcterms:modified xsi:type="dcterms:W3CDTF">2019-02-21T10:50:27Z</dcterms:modified>
</cp:coreProperties>
</file>